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84" r:id="rId3"/>
    <p:sldId id="285" r:id="rId4"/>
    <p:sldId id="286" r:id="rId5"/>
    <p:sldId id="294" r:id="rId6"/>
    <p:sldId id="288" r:id="rId7"/>
    <p:sldId id="289" r:id="rId8"/>
    <p:sldId id="290" r:id="rId9"/>
    <p:sldId id="292" r:id="rId10"/>
    <p:sldId id="295" r:id="rId11"/>
    <p:sldId id="291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19" r:id="rId20"/>
    <p:sldId id="304" r:id="rId21"/>
    <p:sldId id="305" r:id="rId22"/>
    <p:sldId id="306" r:id="rId23"/>
    <p:sldId id="307" r:id="rId24"/>
    <p:sldId id="293" r:id="rId25"/>
    <p:sldId id="308" r:id="rId26"/>
    <p:sldId id="309" r:id="rId27"/>
    <p:sldId id="310" r:id="rId28"/>
    <p:sldId id="311" r:id="rId29"/>
    <p:sldId id="312" r:id="rId30"/>
    <p:sldId id="318" r:id="rId31"/>
    <p:sldId id="313" r:id="rId32"/>
    <p:sldId id="314" r:id="rId33"/>
    <p:sldId id="315" r:id="rId34"/>
    <p:sldId id="317" r:id="rId35"/>
    <p:sldId id="320" r:id="rId36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FF99CC"/>
    <a:srgbClr val="FF6699"/>
  </p:clrMru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971599" y="1772817"/>
            <a:ext cx="7772401" cy="936102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71599" y="2708918"/>
            <a:ext cx="7776866" cy="22905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b="1" cap="all"/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000" b="1" cap="all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5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57200" y="201401"/>
            <a:ext cx="8229600" cy="92434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457200" y="1125749"/>
            <a:ext cx="4040188" cy="104912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2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341437"/>
            <a:ext cx="8229600" cy="55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1pPr>
      <a:lvl2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2pPr>
      <a:lvl3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3pPr>
      <a:lvl4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4pPr>
      <a:lvl5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5pPr>
      <a:lvl6pPr indent="4572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6pPr>
      <a:lvl7pPr indent="9144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7pPr>
      <a:lvl8pPr indent="13716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8pPr>
      <a:lvl9pPr indent="18288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ifeve.com/doug-lea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hawstein.com/posts/google-java-sty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1643042" y="2347665"/>
            <a:ext cx="6116217" cy="6492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758951">
              <a:defRPr sz="1800">
                <a:solidFill>
                  <a:srgbClr val="000000"/>
                </a:solidFill>
              </a:defRPr>
            </a:pPr>
            <a:r>
              <a:rPr lang="zh-CN" altLang="en-US" sz="3652" dirty="0" smtClean="0">
                <a:solidFill>
                  <a:srgbClr val="FF6699"/>
                </a:solidFill>
              </a:rPr>
              <a:t>如何编写规范高效稳定的代码？</a:t>
            </a:r>
            <a:endParaRPr sz="3652" dirty="0">
              <a:solidFill>
                <a:srgbClr val="FF6699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971549" y="2708275"/>
            <a:ext cx="7777165" cy="57626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			</a:t>
            </a:r>
          </a:p>
        </p:txBody>
      </p:sp>
      <p:sp>
        <p:nvSpPr>
          <p:cNvPr id="4" name="Shape 48"/>
          <p:cNvSpPr txBox="1">
            <a:spLocks/>
          </p:cNvSpPr>
          <p:nvPr/>
        </p:nvSpPr>
        <p:spPr>
          <a:xfrm>
            <a:off x="3821901" y="3104356"/>
            <a:ext cx="1500198" cy="64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defTabSz="7589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宋培岩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6699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对代码层次要有感觉</a:t>
            </a:r>
            <a:endParaRPr lang="zh-CN" altLang="en-US" dirty="0"/>
          </a:p>
        </p:txBody>
      </p:sp>
      <p:pic>
        <p:nvPicPr>
          <p:cNvPr id="2050" name="Picture 2" descr="\\vmware-host\Shared Folders\桌面\sharepic\b03533fa828ba61edbddc04d4034970a304e59a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357298"/>
            <a:ext cx="6072230" cy="4478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285720" y="2509602"/>
            <a:ext cx="1928826" cy="919398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划分层次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尽量解耦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928794" y="5735024"/>
            <a:ext cx="5715040" cy="5107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思考：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Activity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是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MVC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中的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还是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内存安全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为什么会有内存泄露？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Dalvik</a:t>
            </a:r>
            <a:r>
              <a:rPr lang="zh-CN" altLang="en-US" dirty="0" smtClean="0"/>
              <a:t>的内存回收原理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怎样避免内存泄露？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什么情况需要注意内存泄露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如何检查内存泄露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为什么会有内存泄露？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42984"/>
            <a:ext cx="8229600" cy="5516564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Dalvik</a:t>
            </a:r>
            <a:r>
              <a:rPr lang="zh-CN" altLang="en-US" dirty="0" smtClean="0"/>
              <a:t>的内存回收原理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运行时数据区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对象实例还活着吗？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垃圾回收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清除算法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垃圾收集器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运行时数据区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928794" y="2014853"/>
            <a:ext cx="6715172" cy="25003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虚拟机运行时数据区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214546" y="2657796"/>
            <a:ext cx="2106720" cy="68190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方法区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14876" y="2657796"/>
            <a:ext cx="1711711" cy="6819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虚拟机栈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35298" y="2657796"/>
            <a:ext cx="1777546" cy="6819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本地方法栈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214547" y="3571876"/>
            <a:ext cx="2040886" cy="68190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堆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35034" y="3571876"/>
            <a:ext cx="3786214" cy="68190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程序计数器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49151" y="2786058"/>
            <a:ext cx="785817" cy="37456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常量池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071670" y="2514919"/>
            <a:ext cx="2370061" cy="2557155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线程共享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6357950" y="785794"/>
            <a:ext cx="2571768" cy="1021554"/>
          </a:xfrm>
          <a:prstGeom prst="wedgeRoundRectCallout">
            <a:avLst>
              <a:gd name="adj1" fmla="val -52249"/>
              <a:gd name="adj2" fmla="val 12724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方法执行创建栈帧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局部变量表（基本数据类型），方法出口等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1438" y="4000504"/>
            <a:ext cx="2000232" cy="1357322"/>
          </a:xfrm>
          <a:prstGeom prst="wedgeRoundRectCallout">
            <a:avLst>
              <a:gd name="adj1" fmla="val 79359"/>
              <a:gd name="adj2" fmla="val -4852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 存放对象实例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最大的一块内存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 垃圾收集器管理的主要区域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71406" y="1357298"/>
            <a:ext cx="2000232" cy="1143008"/>
          </a:xfrm>
          <a:prstGeom prst="wedgeRoundRectCallout">
            <a:avLst>
              <a:gd name="adj1" fmla="val 82771"/>
              <a:gd name="adj2" fmla="val 68117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 类信息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常量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 静态变量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0628" y="4733380"/>
            <a:ext cx="2964912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哪些区域需要垃圾回收？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2.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对象访问举例：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Object obj</a:t>
            </a:r>
            <a:r>
              <a:rPr kumimoji="0" lang="en-US" altLang="zh-CN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 = new Object()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字符串拼接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2910" y="1214422"/>
            <a:ext cx="45720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 smtClean="0"/>
              <a:t>String mei= “Mei";</a:t>
            </a:r>
          </a:p>
          <a:p>
            <a:r>
              <a:rPr lang="en-US" altLang="zh-CN" dirty="0" smtClean="0"/>
              <a:t>String li = “Li";</a:t>
            </a:r>
          </a:p>
          <a:p>
            <a:r>
              <a:rPr lang="en-US" altLang="zh-CN" dirty="0" smtClean="0"/>
              <a:t>String shuo = “Shuo";</a:t>
            </a:r>
          </a:p>
          <a:p>
            <a:r>
              <a:rPr lang="en-US" altLang="zh-CN" dirty="0" smtClean="0"/>
              <a:t>String info = mei+ li + shuo;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42910" y="2643182"/>
            <a:ext cx="4572000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 smtClean="0"/>
              <a:t>String result = "";</a:t>
            </a:r>
          </a:p>
          <a:p>
            <a:r>
              <a:rPr lang="en-US" altLang="zh-CN" dirty="0" smtClean="0"/>
              <a:t>  for (int i = 0 ; i &lt; values.length; i ++) {</a:t>
            </a:r>
          </a:p>
          <a:p>
            <a:r>
              <a:rPr lang="en-US" altLang="zh-CN" dirty="0" smtClean="0"/>
              <a:t>      result += values[i];</a:t>
            </a:r>
          </a:p>
          <a:p>
            <a:r>
              <a:rPr lang="en-US" altLang="zh-CN" dirty="0" smtClean="0"/>
              <a:t>  }</a:t>
            </a:r>
          </a:p>
          <a:p>
            <a:r>
              <a:rPr lang="en-US" altLang="zh-CN" dirty="0" smtClean="0"/>
              <a:t>  System.out.println(result);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2942" y="4429132"/>
            <a:ext cx="45720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 smtClean="0"/>
              <a:t>StringBuilder result = new StringBuilder();</a:t>
            </a:r>
          </a:p>
          <a:p>
            <a:r>
              <a:rPr lang="en-US" altLang="zh-CN" dirty="0" smtClean="0"/>
              <a:t>  for (int i = 0; i &lt; values.length; i ++) {</a:t>
            </a:r>
          </a:p>
          <a:p>
            <a:r>
              <a:rPr lang="en-US" altLang="zh-CN" dirty="0" smtClean="0"/>
              <a:t>      result.append(values[i]);</a:t>
            </a:r>
          </a:p>
          <a:p>
            <a:r>
              <a:rPr lang="en-US" altLang="zh-CN" dirty="0" smtClean="0"/>
              <a:t>  }</a:t>
            </a:r>
            <a:endParaRPr lang="zh-CN" altLang="en-US" dirty="0"/>
          </a:p>
        </p:txBody>
      </p:sp>
      <p:sp>
        <p:nvSpPr>
          <p:cNvPr id="7" name="圆角矩形标注 6"/>
          <p:cNvSpPr/>
          <p:nvPr/>
        </p:nvSpPr>
        <p:spPr>
          <a:xfrm>
            <a:off x="5929322" y="1357298"/>
            <a:ext cx="2714644" cy="715087"/>
          </a:xfrm>
          <a:prstGeom prst="wedgeRoundRectCallout">
            <a:avLst>
              <a:gd name="adj1" fmla="val -75633"/>
              <a:gd name="adj2" fmla="val 46779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是否会产生多余字符串？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会有性能问题吗？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929322" y="2948942"/>
            <a:ext cx="2714644" cy="480058"/>
          </a:xfrm>
          <a:prstGeom prst="wedgeRoundRectCallout">
            <a:avLst>
              <a:gd name="adj1" fmla="val -75633"/>
              <a:gd name="adj2" fmla="val 46779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这样写呢？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929322" y="4663454"/>
            <a:ext cx="2714644" cy="480058"/>
          </a:xfrm>
          <a:prstGeom prst="wedgeRoundRectCallout">
            <a:avLst>
              <a:gd name="adj1" fmla="val -75633"/>
              <a:gd name="adj2" fmla="val 46779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这样写呢？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对象实例还活着吗？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285852" y="1500174"/>
            <a:ext cx="1071570" cy="40862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GC Roots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285852" y="2377438"/>
            <a:ext cx="1071570" cy="40862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object1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71472" y="3377570"/>
            <a:ext cx="1071570" cy="40862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object2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143108" y="3377570"/>
            <a:ext cx="1071570" cy="40862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object3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143108" y="4286256"/>
            <a:ext cx="1071570" cy="4086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object4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143108" y="5143512"/>
            <a:ext cx="1071570" cy="4086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object5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直接箭头连接符 10"/>
          <p:cNvCxnSpPr>
            <a:stCxn id="4" idx="2"/>
            <a:endCxn id="5" idx="0"/>
          </p:cNvCxnSpPr>
          <p:nvPr/>
        </p:nvCxnSpPr>
        <p:spPr>
          <a:xfrm rot="5400000">
            <a:off x="1587315" y="2143116"/>
            <a:ext cx="46864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 rot="5400000">
            <a:off x="1168691" y="2724624"/>
            <a:ext cx="591512" cy="714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2"/>
            <a:endCxn id="7" idx="0"/>
          </p:cNvCxnSpPr>
          <p:nvPr/>
        </p:nvCxnSpPr>
        <p:spPr>
          <a:xfrm rot="16200000" flipH="1">
            <a:off x="1954509" y="2653186"/>
            <a:ext cx="591512" cy="857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2"/>
            <a:endCxn id="9" idx="0"/>
          </p:cNvCxnSpPr>
          <p:nvPr/>
        </p:nvCxnSpPr>
        <p:spPr>
          <a:xfrm rot="5400000">
            <a:off x="2454575" y="4919194"/>
            <a:ext cx="44863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57620" y="2518186"/>
            <a:ext cx="5098016" cy="255388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虚拟机栈中引用的对象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457200" marR="0" indent="-4572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方法区中类静态属性引用的对象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marR="0" indent="-4572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方法区中常量引用的对象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457200" marR="0" indent="-4572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本地方法中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JNI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引用的全局对象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7620" y="1428736"/>
            <a:ext cx="5143536" cy="7143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思考：</a:t>
            </a: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谁可以作为</a:t>
            </a: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GC Roots</a:t>
            </a: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？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00034" y="428604"/>
            <a:ext cx="8215370" cy="114300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强引用（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Strong Reference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Object obj = new Object();</a:t>
            </a:r>
          </a:p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只要引用存在内存就不会被回收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00033" y="1857364"/>
            <a:ext cx="8215371" cy="11430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软引用（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Soft Reference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SoftReference obj = new SoftReference&lt;obj&gt;;</a:t>
            </a:r>
          </a:p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在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OOM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之前，才会列入内存回收范围，有可能被回收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0033" y="3286124"/>
            <a:ext cx="8215371" cy="114300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弱引用（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Weak Reference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WeakReference obj = new WeakReference&lt;obj&gt;;</a:t>
            </a:r>
          </a:p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在每次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GC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时，都有可能被回收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00033" y="4714884"/>
            <a:ext cx="8215371" cy="107157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虚引用（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Phantom Reference</a:t>
            </a: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PhantomReference pr = new PhantomReference (obj, queue);</a:t>
            </a:r>
          </a:p>
          <a:p>
            <a:pPr marL="0" marR="0" indent="0" algn="l" defTabSz="914400" rtl="0" fontAlgn="auto" latinLnBrk="1" hangingPunct="0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不会对对象实例生存时间产生影响，只是为了当该对象被回收时收到系统通知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垃圾回收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标记</a:t>
            </a:r>
            <a:r>
              <a:rPr lang="en-US" altLang="zh-CN" dirty="0" smtClean="0"/>
              <a:t>-</a:t>
            </a:r>
            <a:r>
              <a:rPr lang="zh-CN" altLang="en-US" dirty="0" smtClean="0"/>
              <a:t>清除（</a:t>
            </a:r>
            <a:r>
              <a:rPr lang="en-US" altLang="zh-CN" dirty="0" smtClean="0"/>
              <a:t>Mark-Sweep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074" name="Picture 2" descr="\\vmware-host\Shared Folders\桌面\sharepic\1348835531_12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000240"/>
            <a:ext cx="5953125" cy="40481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vmware-host\Shared Folders\桌面\sharepic\1348828924_15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928670"/>
            <a:ext cx="5467350" cy="4143375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5715008" y="1071546"/>
            <a:ext cx="3286116" cy="38318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两个阶段：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首先标记出需要回收的对象，标记完成之后统一清除对象。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优点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比较简单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高的响应速度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它的主要缺点：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标记和清除过程效率不高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标记清除之后会产生大量不连续的内存碎片。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垃圾收集器（</a:t>
            </a:r>
            <a:r>
              <a:rPr lang="en-US" altLang="zh-CN" dirty="0" smtClean="0"/>
              <a:t>MS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28596" y="1271459"/>
            <a:ext cx="8358246" cy="992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非并发收集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①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标记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②.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并发清除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并发收集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①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初始标记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②.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并发标记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③.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重新标记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④.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并发清除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 descr="\\vmware-host\Shared Folders\桌面\sharepic\153551_9FTM_12856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500306"/>
            <a:ext cx="8001056" cy="3872975"/>
          </a:xfrm>
          <a:prstGeom prst="rect">
            <a:avLst/>
          </a:prstGeom>
          <a:noFill/>
        </p:spPr>
      </p:pic>
      <p:sp>
        <p:nvSpPr>
          <p:cNvPr id="6" name="圆角矩形标注 5"/>
          <p:cNvSpPr/>
          <p:nvPr/>
        </p:nvSpPr>
        <p:spPr>
          <a:xfrm>
            <a:off x="1928794" y="5857892"/>
            <a:ext cx="1643074" cy="408620"/>
          </a:xfrm>
          <a:prstGeom prst="wedgeRoundRectCallout">
            <a:avLst>
              <a:gd name="adj1" fmla="val 29682"/>
              <a:gd name="adj2" fmla="val -106194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StopTheWorld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43174" y="3214686"/>
            <a:ext cx="3571900" cy="2357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857488" y="4143380"/>
            <a:ext cx="3286148" cy="500066"/>
          </a:xfrm>
          <a:prstGeom prst="rightArrow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6248" y="3916926"/>
            <a:ext cx="5539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标记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什么是规范高效稳定的代码？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41437"/>
            <a:ext cx="3757610" cy="34448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清晰易懂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执行效率高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内存安全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线程安全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云形标注 4"/>
          <p:cNvSpPr/>
          <p:nvPr/>
        </p:nvSpPr>
        <p:spPr>
          <a:xfrm>
            <a:off x="4214810" y="1357298"/>
            <a:ext cx="1928826" cy="609061"/>
          </a:xfrm>
          <a:prstGeom prst="cloudCallout">
            <a:avLst>
              <a:gd name="adj1" fmla="val -133683"/>
              <a:gd name="adj2" fmla="val 1899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易于维护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4286248" y="2214554"/>
            <a:ext cx="1928826" cy="609061"/>
          </a:xfrm>
          <a:prstGeom prst="cloudCallout">
            <a:avLst>
              <a:gd name="adj1" fmla="val -121655"/>
              <a:gd name="adj2" fmla="val 1675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性能优化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4214810" y="3143248"/>
            <a:ext cx="2571768" cy="609061"/>
          </a:xfrm>
          <a:prstGeom prst="cloudCallout">
            <a:avLst>
              <a:gd name="adj1" fmla="val -117561"/>
              <a:gd name="adj2" fmla="val -341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没有内存泄露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4286248" y="4071942"/>
            <a:ext cx="2571768" cy="1077572"/>
          </a:xfrm>
          <a:prstGeom prst="cloudCallout">
            <a:avLst>
              <a:gd name="adj1" fmla="val -118622"/>
              <a:gd name="adj2" fmla="val -3459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没有线程死锁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访问冲突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GC Log</a:t>
            </a:r>
            <a:endParaRPr lang="zh-CN" altLang="en-US" dirty="0"/>
          </a:p>
        </p:txBody>
      </p:sp>
      <p:pic>
        <p:nvPicPr>
          <p:cNvPr id="5122" name="Picture 2" descr="\\vmware-host\Shared Folders\桌面\screenshot2\屏幕快照 2015-04-15 下午9.57.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071546"/>
            <a:ext cx="9001188" cy="142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571472" y="2709818"/>
            <a:ext cx="8215370" cy="2169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GC_FOR_MALLOC: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表示是在堆上分配对象时内存不足触发的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GC_CONCURRENT: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表示是在已分配内存达到一定量之后触发的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GC_EXPLICIT: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表示是应用程序调用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System.gc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VMRuntime.gc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接口或者收到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SIGUSR1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信号时触发的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GC_BEFORE_OOM: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表示是在准备抛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OOM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异常之前进行的最后努力而触发的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5072074"/>
            <a:ext cx="5534526" cy="64632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Pause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：</a:t>
            </a:r>
            <a:r>
              <a:rPr kumimoji="0" lang="zh-CN" altLang="en-US" sz="18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</a:t>
            </a:r>
            <a:r>
              <a:rPr kumimoji="0" lang="en-US" altLang="zh-CN" sz="18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4ms + 14ms   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并发收集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Total &gt;&gt; pause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Pause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：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18ms</a:t>
            </a:r>
            <a:r>
              <a:rPr kumimoji="0" lang="en-US" altLang="zh-CN" sz="18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</a:t>
            </a:r>
            <a:r>
              <a:rPr kumimoji="0" lang="zh-CN" altLang="en-US" sz="18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非并发收集，</a:t>
            </a:r>
            <a:r>
              <a:rPr kumimoji="0" lang="en-US" altLang="zh-CN" sz="18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Total == Pause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怎样避免内存泄露？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57200" y="1142984"/>
            <a:ext cx="8229600" cy="5516564"/>
          </a:xfrm>
        </p:spPr>
        <p:txBody>
          <a:bodyPr/>
          <a:lstStyle/>
          <a:p>
            <a:pPr marL="342900" lvl="1" indent="-342900">
              <a:buNone/>
            </a:pPr>
            <a:r>
              <a:rPr lang="zh-CN" altLang="en-US" dirty="0" smtClean="0"/>
              <a:t>什么情况需要注意内存泄露？</a:t>
            </a:r>
            <a:endParaRPr lang="en-US" altLang="zh-CN" dirty="0" smtClean="0"/>
          </a:p>
          <a:p>
            <a:pPr marL="342900" lvl="1" indent="-342900">
              <a:buNone/>
            </a:pPr>
            <a:r>
              <a:rPr lang="en-US" altLang="zh-CN" dirty="0" smtClean="0"/>
              <a:t>	</a:t>
            </a:r>
          </a:p>
          <a:p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00034" y="1857364"/>
            <a:ext cx="7786742" cy="1089658"/>
          </a:xfrm>
          <a:prstGeom prst="roundRect">
            <a:avLst>
              <a:gd name="adj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lvl="1" indent="-342900">
              <a:spcBef>
                <a:spcPts val="600"/>
              </a:spcBef>
              <a:buNone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生命周期特别长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>
              <a:spcBef>
                <a:spcPts val="600"/>
              </a:spcBef>
              <a:buNone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全局变量、单例成员、长时间运行的线程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0034" y="3214686"/>
            <a:ext cx="7786742" cy="919398"/>
          </a:xfrm>
          <a:prstGeom prst="roundRect">
            <a:avLst>
              <a:gd name="adj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lvl="1" indent="-342900">
              <a:buNone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对象特别大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>
              <a:buNone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Bitmap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对象、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Cursor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File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句柄等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4357694"/>
            <a:ext cx="7643866" cy="158341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尽量缩短生命周期，用完记得移除或关闭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善用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SoftReference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和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WeakReference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小心间接持有导致的内存泄露，例如：内部类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怎样避免内存泄露？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71546"/>
            <a:ext cx="8229600" cy="5516564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DDMS + Memory Analysis Tools </a:t>
            </a:r>
            <a:endParaRPr lang="zh-CN" altLang="en-US" dirty="0"/>
          </a:p>
        </p:txBody>
      </p:sp>
      <p:pic>
        <p:nvPicPr>
          <p:cNvPr id="6146" name="Picture 2" descr="\\vmware-host\Shared Folders\桌面\sharepic\2014021909171207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85926"/>
            <a:ext cx="5314950" cy="11715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286512" y="2071678"/>
            <a:ext cx="2071702" cy="5715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前后内存变化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pic>
        <p:nvPicPr>
          <p:cNvPr id="6147" name="Picture 3" descr="\\vmware-host\Shared Folders\桌面\屏幕快照 2015-04-18 下午4.11.3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071810"/>
            <a:ext cx="3419475" cy="2819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</p:pic>
      <p:pic>
        <p:nvPicPr>
          <p:cNvPr id="6148" name="Picture 4" descr="\\vmware-host\Shared Folders\桌面\屏幕快照 2015-04-18 下午4.12.3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7291" y="3638563"/>
            <a:ext cx="3876675" cy="16478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</p:pic>
      <p:sp>
        <p:nvSpPr>
          <p:cNvPr id="8" name="右箭头 7"/>
          <p:cNvSpPr/>
          <p:nvPr/>
        </p:nvSpPr>
        <p:spPr>
          <a:xfrm>
            <a:off x="4000496" y="4143380"/>
            <a:ext cx="571504" cy="428628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2285984" y="2786058"/>
            <a:ext cx="642942" cy="35719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vmware-host\Shared Folders\桌面\屏幕快照 2015-04-18 下午4.13.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3286124"/>
            <a:ext cx="5643602" cy="245504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</p:pic>
      <p:pic>
        <p:nvPicPr>
          <p:cNvPr id="7171" name="Picture 3" descr="\\vmware-host\Shared Folders\桌面\屏幕快照 2015-04-18 下午4.23.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00042"/>
            <a:ext cx="5500726" cy="23090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</p:pic>
      <p:sp>
        <p:nvSpPr>
          <p:cNvPr id="6" name="下箭头 5"/>
          <p:cNvSpPr/>
          <p:nvPr/>
        </p:nvSpPr>
        <p:spPr>
          <a:xfrm>
            <a:off x="4143372" y="2857496"/>
            <a:ext cx="642942" cy="428628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线程安全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Java</a:t>
            </a:r>
            <a:r>
              <a:rPr lang="zh-CN" altLang="en-US" dirty="0" smtClean="0"/>
              <a:t>内存模型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Volatile&amp;Syncronized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如何写一个线程安全的单例</a:t>
            </a:r>
            <a:r>
              <a:rPr lang="en-US" altLang="zh-CN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如果写一个线程安全的观察者</a:t>
            </a:r>
            <a:r>
              <a:rPr lang="en-US" altLang="zh-CN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Java.util.concurrent</a:t>
            </a:r>
            <a:r>
              <a:rPr lang="zh-CN" altLang="en-US" dirty="0" smtClean="0"/>
              <a:t>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内存模型（</a:t>
            </a:r>
            <a:r>
              <a:rPr lang="en-US" altLang="zh-CN" dirty="0" smtClean="0"/>
              <a:t>JMM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00034" y="1643050"/>
            <a:ext cx="1000132" cy="8572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处理器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00034" y="2786058"/>
            <a:ext cx="1000132" cy="8572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处理器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0034" y="4000504"/>
            <a:ext cx="1000132" cy="8572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处理器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285984" y="1643050"/>
            <a:ext cx="2143140" cy="85725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高速缓存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285984" y="2786058"/>
            <a:ext cx="2143140" cy="85725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高速缓存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285984" y="4000504"/>
            <a:ext cx="2143140" cy="85725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高速缓存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429256" y="1714488"/>
            <a:ext cx="1000132" cy="321471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eaVert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缓存一致性协议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43866" y="1714488"/>
            <a:ext cx="1071538" cy="3214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eaVert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主内存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3" name="左右箭头 12"/>
          <p:cNvSpPr/>
          <p:nvPr/>
        </p:nvSpPr>
        <p:spPr>
          <a:xfrm>
            <a:off x="1571604" y="1857364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左右箭头 13"/>
          <p:cNvSpPr/>
          <p:nvPr/>
        </p:nvSpPr>
        <p:spPr>
          <a:xfrm>
            <a:off x="1571604" y="3000372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左右箭头 14"/>
          <p:cNvSpPr/>
          <p:nvPr/>
        </p:nvSpPr>
        <p:spPr>
          <a:xfrm>
            <a:off x="1571604" y="4214818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左右箭头 15"/>
          <p:cNvSpPr/>
          <p:nvPr/>
        </p:nvSpPr>
        <p:spPr>
          <a:xfrm>
            <a:off x="4572000" y="1857364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左右箭头 16"/>
          <p:cNvSpPr/>
          <p:nvPr/>
        </p:nvSpPr>
        <p:spPr>
          <a:xfrm>
            <a:off x="4572000" y="3000372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左右箭头 17"/>
          <p:cNvSpPr/>
          <p:nvPr/>
        </p:nvSpPr>
        <p:spPr>
          <a:xfrm>
            <a:off x="4572000" y="4214818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左右箭头 18"/>
          <p:cNvSpPr/>
          <p:nvPr/>
        </p:nvSpPr>
        <p:spPr>
          <a:xfrm>
            <a:off x="6786578" y="3071810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内存模型（</a:t>
            </a:r>
            <a:r>
              <a:rPr lang="en-US" altLang="zh-CN" dirty="0" smtClean="0"/>
              <a:t>JMM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57158" y="1643050"/>
            <a:ext cx="1285884" cy="8572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Java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线程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57158" y="2786058"/>
            <a:ext cx="1285884" cy="8572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Java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线程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57158" y="4000504"/>
            <a:ext cx="1285884" cy="8572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Java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线程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428860" y="1643050"/>
            <a:ext cx="2143140" cy="85725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工作内存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428860" y="2786058"/>
            <a:ext cx="2143140" cy="85725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工作内存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28860" y="4000504"/>
            <a:ext cx="2143140" cy="85725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工作内存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572132" y="1714488"/>
            <a:ext cx="1000132" cy="321471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Save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Load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43866" y="1714488"/>
            <a:ext cx="1071538" cy="3214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eaVert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主内存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3" name="左右箭头 12"/>
          <p:cNvSpPr/>
          <p:nvPr/>
        </p:nvSpPr>
        <p:spPr>
          <a:xfrm>
            <a:off x="1714480" y="1857364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左右箭头 13"/>
          <p:cNvSpPr/>
          <p:nvPr/>
        </p:nvSpPr>
        <p:spPr>
          <a:xfrm>
            <a:off x="1714480" y="3000372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左右箭头 14"/>
          <p:cNvSpPr/>
          <p:nvPr/>
        </p:nvSpPr>
        <p:spPr>
          <a:xfrm>
            <a:off x="1714480" y="4214818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左右箭头 15"/>
          <p:cNvSpPr/>
          <p:nvPr/>
        </p:nvSpPr>
        <p:spPr>
          <a:xfrm>
            <a:off x="4714876" y="1857364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左右箭头 16"/>
          <p:cNvSpPr/>
          <p:nvPr/>
        </p:nvSpPr>
        <p:spPr>
          <a:xfrm>
            <a:off x="4714876" y="3000372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左右箭头 17"/>
          <p:cNvSpPr/>
          <p:nvPr/>
        </p:nvSpPr>
        <p:spPr>
          <a:xfrm>
            <a:off x="4714876" y="4214818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左右箭头 18"/>
          <p:cNvSpPr/>
          <p:nvPr/>
        </p:nvSpPr>
        <p:spPr>
          <a:xfrm>
            <a:off x="6786578" y="3071810"/>
            <a:ext cx="642942" cy="428628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500430" y="1713781"/>
            <a:ext cx="928694" cy="71508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共享变量副本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500430" y="2856789"/>
            <a:ext cx="928694" cy="71508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共享变量副本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500430" y="4071235"/>
            <a:ext cx="928694" cy="71508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共享变量副本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8662" y="5324791"/>
            <a:ext cx="807246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JMM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在并发过程中，如何处理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原子性、可见性、有序性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Volatile &amp; Synchronized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546304" y="3155388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16448" y="2726760"/>
            <a:ext cx="7159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线程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518970" y="4082494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89114" y="3653866"/>
            <a:ext cx="6982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线程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0684" y="2714620"/>
            <a:ext cx="5972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 = 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0750" y="3655454"/>
            <a:ext cx="8329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rint(i)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429388" y="2927346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56656" y="2500306"/>
            <a:ext cx="7159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线程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96191" y="1928802"/>
            <a:ext cx="177708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hile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) {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do something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}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473492" y="4713296"/>
            <a:ext cx="2196038" cy="158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/>
          <p:cNvSpPr txBox="1"/>
          <p:nvPr/>
        </p:nvSpPr>
        <p:spPr>
          <a:xfrm>
            <a:off x="6000760" y="4284668"/>
            <a:ext cx="6982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线程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86578" y="3643314"/>
            <a:ext cx="271464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boolean </a:t>
            </a:r>
            <a:r>
              <a:rPr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init();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nit =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true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;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00430" y="1071546"/>
            <a:ext cx="1357322" cy="40862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可见性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9454" y="1071546"/>
            <a:ext cx="1357322" cy="40862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有序性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0034" y="1857364"/>
            <a:ext cx="188929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oid 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increase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() {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i = i + 1;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}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28596" y="3299852"/>
            <a:ext cx="192882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7158" y="2869636"/>
            <a:ext cx="7159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线程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01394" y="2857496"/>
            <a:ext cx="11519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ncrease()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428596" y="3869768"/>
            <a:ext cx="192882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7158" y="3439552"/>
            <a:ext cx="6982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线程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01394" y="3427412"/>
            <a:ext cx="11519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ncrease()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38798" y="4512710"/>
            <a:ext cx="192882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7360" y="4082494"/>
            <a:ext cx="7078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线程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11596" y="4070354"/>
            <a:ext cx="11519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ncrease()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1472" y="1071546"/>
            <a:ext cx="1357322" cy="40862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原子性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rot="5400000">
            <a:off x="1000100" y="3500438"/>
            <a:ext cx="4000528" cy="1588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dash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接连接符 41"/>
          <p:cNvCxnSpPr/>
          <p:nvPr/>
        </p:nvCxnSpPr>
        <p:spPr>
          <a:xfrm rot="5400000">
            <a:off x="3858414" y="3499644"/>
            <a:ext cx="4000528" cy="1588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dash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TextBox 42"/>
          <p:cNvSpPr txBox="1"/>
          <p:nvPr/>
        </p:nvSpPr>
        <p:spPr>
          <a:xfrm>
            <a:off x="3428992" y="5092082"/>
            <a:ext cx="1785950" cy="40862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Volatile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1472" y="5234958"/>
            <a:ext cx="1857388" cy="4086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Synchronized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58016" y="5092082"/>
            <a:ext cx="1857388" cy="40862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Volatile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7554" y="5663586"/>
            <a:ext cx="1857388" cy="4086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Synchronized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58016" y="5663586"/>
            <a:ext cx="1857388" cy="4086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Synchronized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48" name="云形标注 47"/>
          <p:cNvSpPr/>
          <p:nvPr/>
        </p:nvSpPr>
        <p:spPr>
          <a:xfrm>
            <a:off x="5000628" y="4500570"/>
            <a:ext cx="1571636" cy="983870"/>
          </a:xfrm>
          <a:prstGeom prst="cloudCallout">
            <a:avLst>
              <a:gd name="adj1" fmla="val 93000"/>
              <a:gd name="adj2" fmla="val 29588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阻止指令重排序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49" name="云形标注 48"/>
          <p:cNvSpPr/>
          <p:nvPr/>
        </p:nvSpPr>
        <p:spPr>
          <a:xfrm>
            <a:off x="4714876" y="5572140"/>
            <a:ext cx="1928826" cy="983870"/>
          </a:xfrm>
          <a:prstGeom prst="cloudCallout">
            <a:avLst>
              <a:gd name="adj1" fmla="val 67528"/>
              <a:gd name="adj2" fmla="val -2673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一次只允许一个线程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单例</a:t>
            </a:r>
            <a:endParaRPr lang="zh-CN" altLang="en-US" dirty="0"/>
          </a:p>
        </p:txBody>
      </p:sp>
      <p:pic>
        <p:nvPicPr>
          <p:cNvPr id="8194" name="Picture 2" descr="\\vmware-host\Shared Folders\桌面\屏幕快照 2015-04-18 下午8.30.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4080140" cy="2500330"/>
          </a:xfrm>
          <a:prstGeom prst="rect">
            <a:avLst/>
          </a:prstGeom>
          <a:noFill/>
        </p:spPr>
      </p:pic>
      <p:pic>
        <p:nvPicPr>
          <p:cNvPr id="8195" name="Picture 3" descr="\\vmware-host\Shared Folders\桌面\屏幕快照 2015-04-18 下午8.30.3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3680069"/>
            <a:ext cx="5202201" cy="224926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072066" y="1500174"/>
            <a:ext cx="3643338" cy="164307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单线程没问题</a:t>
            </a:r>
            <a:endParaRPr kumimoji="0" lang="en-US" altLang="zh-CN" sz="20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多线程有原子性、可见性问题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如何解决？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43504" y="4214818"/>
            <a:ext cx="1214446" cy="500066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4000504"/>
            <a:ext cx="3143272" cy="157163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通过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Synchronized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关键字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解决原子性、可见性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多线程问题解决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如何提高性能？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单例</a:t>
            </a:r>
            <a:endParaRPr lang="zh-CN" altLang="en-US" dirty="0"/>
          </a:p>
        </p:txBody>
      </p:sp>
      <p:pic>
        <p:nvPicPr>
          <p:cNvPr id="9218" name="Picture 2" descr="\\vmware-host\Shared Folders\桌面\屏幕快照 2015-04-18 下午8.31.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14422"/>
            <a:ext cx="4144533" cy="2928958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785786" y="2000240"/>
            <a:ext cx="3429024" cy="150019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6380" y="1500174"/>
            <a:ext cx="3214710" cy="135732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Synchronized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关键字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双重锁定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提高性能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42844" y="4214818"/>
            <a:ext cx="4286280" cy="13280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singleton = new  Singleton();    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mem = allocate(); //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申请内存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singleton = mem;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未初始化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ctorSingleton(singleton);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//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构造初始化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572000" y="4223402"/>
            <a:ext cx="4429124" cy="13487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singleton = new  Singleton();    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mem = allocate(); //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申请内存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ctorSingleton(singleton);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构造初始化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singleton = mem;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//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已初始化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0166" y="1357298"/>
            <a:ext cx="857256" cy="35719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如何让代码清晰易懂？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代码风格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抽取算法代码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提取工具代码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善于抽象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对代码的逻辑层次要有感觉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050" name="Picture 2" descr="\\vmware-host\Shared Folders\桌面\sharepic\14541_G_127507964915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9840" y="3143248"/>
            <a:ext cx="2881316" cy="2881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1142984"/>
            <a:ext cx="278608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\\vmware-host\Shared Folders\桌面\屏幕快照 2015-04-18 下午8.31.0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6171111" cy="2214578"/>
          </a:xfrm>
          <a:prstGeom prst="rect">
            <a:avLst/>
          </a:prstGeom>
          <a:noFill/>
        </p:spPr>
      </p:pic>
      <p:pic>
        <p:nvPicPr>
          <p:cNvPr id="12292" name="Picture 4" descr="\\vmware-host\Shared Folders\桌面\屏幕快照 2015-04-18 下午11.21.5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643314"/>
            <a:ext cx="5671078" cy="171451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500430" y="2500306"/>
            <a:ext cx="5345053" cy="265604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类初始化有且只有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：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342900" marR="0" indent="-3429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访问静态成员变量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、访问静态方法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marR="0" indent="-3429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通过反射调用变量或方法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342900" marR="0" indent="-3429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初始化子类时，初始化父类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342900" marR="0" indent="-34290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启动时指定执行主类，包含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main()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的类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pic>
        <p:nvPicPr>
          <p:cNvPr id="12294" name="Picture 6" descr="\\vmware-host\Shared Folders\桌面\屏幕快照 2015-04-18 下午11.37.1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642918"/>
            <a:ext cx="1531564" cy="149066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观察者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714744" y="1697628"/>
            <a:ext cx="1143008" cy="216000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86182" y="2054818"/>
            <a:ext cx="928694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86182" y="2542744"/>
            <a:ext cx="928694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86182" y="3042810"/>
            <a:ext cx="928694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000100" y="1697628"/>
            <a:ext cx="1500198" cy="4086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Add 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760" y="3286124"/>
            <a:ext cx="1785950" cy="40862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Remove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Listener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571736" y="1911942"/>
            <a:ext cx="1143008" cy="35719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/>
          <p:cNvCxnSpPr>
            <a:endCxn id="9" idx="1"/>
          </p:cNvCxnSpPr>
          <p:nvPr/>
        </p:nvCxnSpPr>
        <p:spPr>
          <a:xfrm>
            <a:off x="4857752" y="3000372"/>
            <a:ext cx="1143008" cy="490062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3428992" y="1126124"/>
            <a:ext cx="185723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List&lt;Listener&gt;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928662" y="2643182"/>
            <a:ext cx="164307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57224" y="2214554"/>
            <a:ext cx="68704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线程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928662" y="3284536"/>
            <a:ext cx="164307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57224" y="2855908"/>
            <a:ext cx="6790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线程</a:t>
            </a:r>
            <a:r>
              <a:rPr lang="en-US" altLang="zh-CN" dirty="0" smtClean="0">
                <a:solidFill>
                  <a:srgbClr val="000000"/>
                </a:solidFill>
              </a:rPr>
              <a:t>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6215074" y="2428868"/>
            <a:ext cx="164307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43636" y="2000240"/>
            <a:ext cx="68704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线程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6215074" y="3070222"/>
            <a:ext cx="164307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43636" y="2641594"/>
            <a:ext cx="6790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线程</a:t>
            </a:r>
            <a:r>
              <a:rPr lang="en-US" altLang="zh-CN" dirty="0" smtClean="0">
                <a:solidFill>
                  <a:srgbClr val="000000"/>
                </a:solidFill>
              </a:rPr>
              <a:t>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7290" y="4643446"/>
            <a:ext cx="6429420" cy="10001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Collection</a:t>
            </a:r>
            <a:r>
              <a:rPr kumimoji="0" lang="zh-CN" altLang="en-US" sz="2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集合类如何同步？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1538" y="428604"/>
            <a:ext cx="2214578" cy="57150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Vector  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VS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List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428604"/>
            <a:ext cx="3429024" cy="57150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HashTable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VS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HashMap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62" y="1428736"/>
            <a:ext cx="7072362" cy="100013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Vector  =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Collections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.synchronizedList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(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List)</a:t>
            </a:r>
          </a:p>
          <a:p>
            <a:pPr algn="ctr" rtl="0" latinLnBrk="1" hangingPunct="0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HashTable=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 </a:t>
            </a: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Collections.synchronizedMap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( HashMap)</a:t>
            </a:r>
            <a:endParaRPr lang="zh-CN" altLang="en-US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100" y="2928932"/>
            <a:ext cx="3175741" cy="571505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</a:rPr>
              <a:t>CopyOnWriteArrayList 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929190" y="2928934"/>
            <a:ext cx="2996361" cy="57150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ConcurrentHashMap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1857356" y="2428868"/>
            <a:ext cx="642942" cy="428628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6215074" y="2428868"/>
            <a:ext cx="642942" cy="428628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1857356" y="1000108"/>
            <a:ext cx="642942" cy="428628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6215074" y="1000108"/>
            <a:ext cx="642942" cy="428628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2" name="Picture 2" descr="\\vmware-host\Shared Folders\桌面\screenshot2\屏幕快照 2015-04-15 下午7.25.5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643314"/>
            <a:ext cx="7639050" cy="244792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429124" y="4714884"/>
            <a:ext cx="592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25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29124" y="4429132"/>
            <a:ext cx="592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5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00232" y="4143380"/>
            <a:ext cx="1802326" cy="557385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不只是性能！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8038" y="4800441"/>
            <a:ext cx="3465892" cy="132802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if (!map.</a:t>
            </a:r>
            <a:r>
              <a:rPr lang="en-US" altLang="zh-CN" b="1" dirty="0" smtClean="0">
                <a:solidFill>
                  <a:srgbClr val="000000"/>
                </a:solidFill>
              </a:rPr>
              <a:t>containsKey</a:t>
            </a:r>
            <a:r>
              <a:rPr lang="en-US" altLang="zh-CN" dirty="0" smtClean="0">
                <a:solidFill>
                  <a:srgbClr val="000000"/>
                </a:solidFill>
              </a:rPr>
              <a:t>(key))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       return map.</a:t>
            </a:r>
            <a:r>
              <a:rPr lang="en-US" altLang="zh-CN" b="1" dirty="0" smtClean="0">
                <a:solidFill>
                  <a:srgbClr val="000000"/>
                </a:solidFill>
              </a:rPr>
              <a:t>put</a:t>
            </a:r>
            <a:r>
              <a:rPr lang="en-US" altLang="zh-CN" dirty="0" smtClean="0">
                <a:solidFill>
                  <a:srgbClr val="000000"/>
                </a:solidFill>
              </a:rPr>
              <a:t>(key, value);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   else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       return map.</a:t>
            </a:r>
            <a:r>
              <a:rPr lang="en-US" altLang="zh-CN" b="1" dirty="0" smtClean="0">
                <a:solidFill>
                  <a:srgbClr val="000000"/>
                </a:solidFill>
              </a:rPr>
              <a:t>get</a:t>
            </a:r>
            <a:r>
              <a:rPr lang="en-US" altLang="zh-CN" dirty="0" smtClean="0">
                <a:solidFill>
                  <a:srgbClr val="000000"/>
                </a:solidFill>
              </a:rPr>
              <a:t>(key);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0528" y="4814560"/>
            <a:ext cx="2592197" cy="132908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rgbClr val="000000"/>
                </a:solidFill>
              </a:rPr>
              <a:t>putIfAbsent</a:t>
            </a:r>
            <a:r>
              <a:rPr lang="en-US" altLang="zh-CN" dirty="0" smtClean="0">
                <a:solidFill>
                  <a:srgbClr val="000000"/>
                </a:solidFill>
              </a:rPr>
              <a:t>(key, value)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9" grpId="0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72198" y="1285860"/>
            <a:ext cx="2857520" cy="378621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b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b="1" dirty="0" smtClea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Doug Lea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JDK 1.2   Collections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JDK 1.5</a:t>
            </a:r>
            <a:r>
              <a:rPr kumimoji="0" lang="en-US" altLang="zh-CN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Concurrent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u="sng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/>
              </a:rPr>
              <a:t>http://ifeve.com/doug-lea/</a:t>
            </a:r>
            <a:endParaRPr lang="en-US" altLang="zh-CN" u="sng" dirty="0" smtClean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Java.util.concurrent</a:t>
            </a:r>
            <a:endParaRPr lang="zh-CN" altLang="en-US" dirty="0"/>
          </a:p>
        </p:txBody>
      </p:sp>
      <p:pic>
        <p:nvPicPr>
          <p:cNvPr id="11266" name="Picture 2" descr="\\vmware-host\Shared Folders\桌面\sharepic\2934349b033b5bb502db9e8436d3d539b600bcb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8463" y="1428736"/>
            <a:ext cx="1809751" cy="2275116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500034" y="1214422"/>
            <a:ext cx="5000660" cy="3970318"/>
          </a:xfrm>
          <a:prstGeom prst="rect">
            <a:avLst/>
          </a:prstGeom>
          <a:solidFill>
            <a:srgbClr val="FF99CC"/>
          </a:solidFill>
          <a:ln>
            <a:solidFill>
              <a:srgbClr val="FF669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三个部分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java.util.concurrent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java.util.concurrent.atomic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java.util.concurrent.lock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内容涵盖了并发集合类、线程池机制、同步互斥机制、线程安全的变量更新工具类、锁等等常用工具。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怎样解决线程安全？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57200" y="1142984"/>
            <a:ext cx="8229600" cy="5516564"/>
          </a:xfrm>
        </p:spPr>
        <p:txBody>
          <a:bodyPr/>
          <a:lstStyle/>
          <a:p>
            <a:pPr marL="342900" lvl="1" indent="-342900">
              <a:buNone/>
            </a:pPr>
            <a:r>
              <a:rPr lang="en-US" altLang="zh-CN" dirty="0" smtClean="0"/>
              <a:t>	</a:t>
            </a:r>
          </a:p>
          <a:p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28596" y="1142984"/>
            <a:ext cx="8286808" cy="1089658"/>
          </a:xfrm>
          <a:prstGeom prst="roundRect">
            <a:avLst>
              <a:gd name="adj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lvl="1" indent="-342900">
              <a:spcBef>
                <a:spcPts val="600"/>
              </a:spcBef>
              <a:buNone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非集合变量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>
              <a:spcBef>
                <a:spcPts val="600"/>
              </a:spcBef>
              <a:buNone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volatile -&gt;java.util.concurrent.atomic -&gt; syncronized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28596" y="2428868"/>
            <a:ext cx="8286808" cy="919398"/>
          </a:xfrm>
          <a:prstGeom prst="roundRect">
            <a:avLst>
              <a:gd name="adj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lvl="1" indent="-342900">
              <a:buNone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集合变量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>
              <a:buNone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java.util.concurrent -&gt;syncronized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96" y="4566548"/>
            <a:ext cx="8429684" cy="20771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只要变量要被多余一个线程访问，一定要考虑线程安全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非集合变量优先考虑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volatile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能否胜任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集合类变量使用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concurrent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只要涉及多线程，优先考虑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concurrent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中有没有现成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api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28596" y="3500438"/>
            <a:ext cx="8286808" cy="919398"/>
          </a:xfrm>
          <a:prstGeom prst="roundRect">
            <a:avLst>
              <a:gd name="adj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lvl="1" indent="-342900">
              <a:buNone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>
              <a:buNone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syncronized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 bwMode="auto">
          <a:xfrm>
            <a:off x="1265210" y="3000372"/>
            <a:ext cx="226536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cap="all" dirty="0">
                <a:latin typeface="Times New Roman"/>
                <a:ea typeface="ＭＳ Ｐゴシック" charset="0"/>
                <a:cs typeface="Times New Roman"/>
              </a:rPr>
              <a:t>Thanks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057522"/>
            <a:ext cx="6223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内容占位符 2"/>
          <p:cNvPicPr>
            <a:picLocks noChangeAspect="1"/>
          </p:cNvPicPr>
          <p:nvPr/>
        </p:nvPicPr>
        <p:blipFill>
          <a:blip r:embed="rId3"/>
          <a:srcRect l="-6200" r="-6200"/>
          <a:stretch>
            <a:fillRect/>
          </a:stretch>
        </p:blipFill>
        <p:spPr>
          <a:xfrm>
            <a:off x="3428992" y="1896132"/>
            <a:ext cx="5178406" cy="30330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代码风格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0034" y="1285860"/>
            <a:ext cx="8143932" cy="12003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Google Java Style</a:t>
            </a:r>
          </a:p>
          <a:p>
            <a:r>
              <a:rPr lang="zh-CN" altLang="en-US" u="sng" dirty="0" smtClean="0">
                <a:solidFill>
                  <a:schemeClr val="bg1"/>
                </a:solidFill>
              </a:rPr>
              <a:t>英文：</a:t>
            </a:r>
            <a:r>
              <a:rPr lang="en-US" altLang="zh-CN" u="sng" dirty="0" smtClean="0">
                <a:solidFill>
                  <a:schemeClr val="bg1"/>
                </a:solidFill>
              </a:rPr>
              <a:t>http://google-styleguide.googlecode.com/svn/trunk/javaguide.html</a:t>
            </a:r>
            <a:endParaRPr lang="en-US" altLang="zh-CN" u="sng" dirty="0" smtClean="0">
              <a:solidFill>
                <a:schemeClr val="bg1"/>
              </a:solidFill>
              <a:hlinkClick r:id="rId2"/>
            </a:endParaRPr>
          </a:p>
          <a:p>
            <a:r>
              <a:rPr lang="zh-CN" altLang="en-US" u="sng" dirty="0" smtClean="0">
                <a:solidFill>
                  <a:schemeClr val="bg1"/>
                </a:solidFill>
              </a:rPr>
              <a:t>翻译：</a:t>
            </a:r>
            <a:r>
              <a:rPr lang="en-US" altLang="zh-CN" u="sng" dirty="0" smtClean="0">
                <a:solidFill>
                  <a:schemeClr val="bg1"/>
                </a:solidFill>
              </a:rPr>
              <a:t>http://www.hawstein.com/posts/google-java-style.html</a:t>
            </a:r>
          </a:p>
          <a:p>
            <a:r>
              <a:rPr lang="en-US" altLang="zh-CN" u="sng" dirty="0" smtClean="0">
                <a:solidFill>
                  <a:schemeClr val="bg1"/>
                </a:solidFill>
              </a:rPr>
              <a:t>CheckStyle</a:t>
            </a:r>
            <a:r>
              <a:rPr lang="zh-CN" altLang="en-US" u="sng" dirty="0" smtClean="0">
                <a:solidFill>
                  <a:schemeClr val="bg1"/>
                </a:solidFill>
              </a:rPr>
              <a:t>配置：</a:t>
            </a:r>
            <a:r>
              <a:rPr lang="en-US" altLang="zh-CN" u="sng" dirty="0" smtClean="0">
                <a:solidFill>
                  <a:schemeClr val="bg1"/>
                </a:solidFill>
              </a:rPr>
              <a:t>http://checkstyle.sourceforge.net/google_style.html</a:t>
            </a:r>
            <a:endParaRPr lang="zh-CN" altLang="en-US" u="sng" dirty="0">
              <a:solidFill>
                <a:schemeClr val="bg1"/>
              </a:solidFill>
              <a:hlinkClick r:id="rId2"/>
            </a:endParaRPr>
          </a:p>
        </p:txBody>
      </p:sp>
      <p:pic>
        <p:nvPicPr>
          <p:cNvPr id="1028" name="Picture 4" descr="\\vmware-host\Shared Folders\桌面\sharepic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643182"/>
            <a:ext cx="2885795" cy="931868"/>
          </a:xfrm>
          <a:prstGeom prst="rect">
            <a:avLst/>
          </a:prstGeom>
          <a:noFill/>
        </p:spPr>
      </p:pic>
      <p:pic>
        <p:nvPicPr>
          <p:cNvPr id="1029" name="Picture 5" descr="\\vmware-host\Shared Folders\桌面\sharepic\umdFindbug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929079"/>
            <a:ext cx="1905000" cy="18573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929058" y="2786058"/>
            <a:ext cx="3429024" cy="78319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Java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代码风格检查工具</a:t>
            </a:r>
            <a:endParaRPr kumimoji="0" lang="en-US" altLang="zh-CN" sz="20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保持小组内代码风格统一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9058" y="3857628"/>
            <a:ext cx="3754297" cy="78319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Java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代码</a:t>
            </a: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Bug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静态分析工具</a:t>
            </a:r>
            <a:endParaRPr kumimoji="0" lang="en-US" altLang="zh-CN" sz="20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例如：检查忽略返回值、空指针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9058" y="4871877"/>
            <a:ext cx="4214842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/>
              <a:t>String aString = "bob";</a:t>
            </a:r>
          </a:p>
          <a:p>
            <a:r>
              <a:rPr lang="en-US" altLang="zh-CN" sz="2400" dirty="0" smtClean="0"/>
              <a:t> b.replace('b', 'p');</a:t>
            </a:r>
          </a:p>
          <a:p>
            <a:r>
              <a:rPr lang="en-US" altLang="zh-CN" sz="2400" dirty="0" smtClean="0"/>
              <a:t> if(b.equals("pop"))</a:t>
            </a: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vmware-host\Shared Folders\桌面\屏幕快照 2015-04-16 下午9.17.5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19" y="214290"/>
            <a:ext cx="3293291" cy="2214578"/>
          </a:xfrm>
          <a:prstGeom prst="rect">
            <a:avLst/>
          </a:prstGeom>
          <a:noFill/>
        </p:spPr>
      </p:pic>
      <p:pic>
        <p:nvPicPr>
          <p:cNvPr id="1027" name="Picture 3" descr="\\vmware-host\Shared Folders\桌面\屏幕快照 2015-04-16 下午9.18.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9000" y="214290"/>
            <a:ext cx="4950718" cy="2143140"/>
          </a:xfrm>
          <a:prstGeom prst="rect">
            <a:avLst/>
          </a:prstGeom>
          <a:noFill/>
        </p:spPr>
      </p:pic>
      <p:pic>
        <p:nvPicPr>
          <p:cNvPr id="1029" name="Picture 5" descr="\\vmware-host\Shared Folders\桌面\屏幕快照 2015-04-16 下午9.23.1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631" y="2786058"/>
            <a:ext cx="3769537" cy="2281241"/>
          </a:xfrm>
          <a:prstGeom prst="rect">
            <a:avLst/>
          </a:prstGeom>
          <a:noFill/>
        </p:spPr>
      </p:pic>
      <p:pic>
        <p:nvPicPr>
          <p:cNvPr id="1030" name="Picture 6" descr="\\vmware-host\Shared Folders\桌面\屏幕快照 2015-04-16 下午9.25.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33309" y="2694376"/>
            <a:ext cx="4804077" cy="3092078"/>
          </a:xfrm>
          <a:prstGeom prst="rect">
            <a:avLst/>
          </a:prstGeom>
          <a:noFill/>
        </p:spPr>
      </p:pic>
      <p:sp>
        <p:nvSpPr>
          <p:cNvPr id="10" name="椭圆 9"/>
          <p:cNvSpPr/>
          <p:nvPr/>
        </p:nvSpPr>
        <p:spPr>
          <a:xfrm>
            <a:off x="357158" y="2071678"/>
            <a:ext cx="642942" cy="519348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1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71934" y="2071678"/>
            <a:ext cx="642942" cy="519348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7158" y="5072074"/>
            <a:ext cx="642942" cy="519348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3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000496" y="5143512"/>
            <a:ext cx="642942" cy="519348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4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034" y="642918"/>
            <a:ext cx="1571636" cy="28575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00826" y="1857364"/>
            <a:ext cx="1571636" cy="28575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00826" y="1214422"/>
            <a:ext cx="1571636" cy="28575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57422" y="3786190"/>
            <a:ext cx="1571636" cy="28575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15074" y="5572140"/>
            <a:ext cx="1571636" cy="28575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抽取算法代码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/>
              <a:t>将算法代码，从业务逻辑中抽取出来，让业务逻辑更清晰</a:t>
            </a:r>
            <a:endParaRPr lang="en-US" altLang="zh-CN" sz="2400" dirty="0" smtClean="0"/>
          </a:p>
          <a:p>
            <a:r>
              <a:rPr lang="zh-CN" altLang="en-US" sz="2400" dirty="0" smtClean="0"/>
              <a:t>算法是独立的，可以作为代码积累，用于其他业务</a:t>
            </a:r>
            <a:endParaRPr lang="en-US" altLang="zh-CN" sz="2400" dirty="0" smtClean="0"/>
          </a:p>
          <a:p>
            <a:endParaRPr lang="zh-CN" altLang="en-US" dirty="0"/>
          </a:p>
        </p:txBody>
      </p:sp>
      <p:pic>
        <p:nvPicPr>
          <p:cNvPr id="1026" name="Picture 2" descr="\\vmware-host\Shared Folders\桌面\screenshot4\屏幕快照 2015-04-21 上午11.13.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357430"/>
            <a:ext cx="5800725" cy="2962275"/>
          </a:xfrm>
          <a:prstGeom prst="rect">
            <a:avLst/>
          </a:prstGeom>
          <a:noFill/>
          <a:ln>
            <a:solidFill>
              <a:srgbClr val="FF99CC"/>
            </a:solidFill>
          </a:ln>
        </p:spPr>
      </p:pic>
      <p:pic>
        <p:nvPicPr>
          <p:cNvPr id="3075" name="Picture 3" descr="\\vmware-host\Shared Folders\桌面\屏幕快照 2015-04-15 下午11.59.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071942"/>
            <a:ext cx="3552825" cy="2105025"/>
          </a:xfrm>
          <a:prstGeom prst="rect">
            <a:avLst/>
          </a:prstGeom>
          <a:noFill/>
          <a:ln>
            <a:solidFill>
              <a:srgbClr val="FF99C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抽取工具代码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代码功能更清晰</a:t>
            </a:r>
            <a:endParaRPr lang="en-US" altLang="zh-CN" dirty="0" smtClean="0"/>
          </a:p>
          <a:p>
            <a:r>
              <a:rPr lang="zh-CN" altLang="en-US" dirty="0" smtClean="0"/>
              <a:t>重要的代码积累</a:t>
            </a:r>
            <a:endParaRPr lang="zh-CN" altLang="en-US" dirty="0"/>
          </a:p>
        </p:txBody>
      </p:sp>
      <p:pic>
        <p:nvPicPr>
          <p:cNvPr id="4099" name="Picture 3" descr="\\vmware-host\Shared Folders\桌面\屏幕快照 2015-04-16 上午12.03.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857496"/>
            <a:ext cx="2357454" cy="3062379"/>
          </a:xfrm>
          <a:prstGeom prst="rect">
            <a:avLst/>
          </a:prstGeom>
          <a:noFill/>
        </p:spPr>
      </p:pic>
      <p:pic>
        <p:nvPicPr>
          <p:cNvPr id="4100" name="Picture 4" descr="\\vmware-host\Shared Folders\桌面\屏幕快照 2015-04-16 上午12.03.4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1928802"/>
            <a:ext cx="2663050" cy="392909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善于抽象</a:t>
            </a:r>
            <a:endParaRPr lang="zh-CN" altLang="en-US" dirty="0"/>
          </a:p>
        </p:txBody>
      </p:sp>
      <p:pic>
        <p:nvPicPr>
          <p:cNvPr id="7" name="pasted-image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14282" y="2000239"/>
            <a:ext cx="3505957" cy="630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ti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14282" y="2787639"/>
            <a:ext cx="4292142" cy="618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tif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214282" y="3588111"/>
            <a:ext cx="4143404" cy="483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10.tif"/>
          <p:cNvPicPr/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4643438" y="1000108"/>
            <a:ext cx="4357718" cy="478634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24"/>
          <p:cNvSpPr/>
          <p:nvPr/>
        </p:nvSpPr>
        <p:spPr>
          <a:xfrm>
            <a:off x="4929190" y="142852"/>
            <a:ext cx="3608601" cy="642943"/>
          </a:xfrm>
          <a:prstGeom prst="roundRect">
            <a:avLst/>
          </a:prstGeom>
          <a:gradFill>
            <a:gsLst>
              <a:gs pos="0">
                <a:srgbClr val="9A2F2C"/>
              </a:gs>
              <a:gs pos="80000">
                <a:srgbClr val="CA3E3A"/>
              </a:gs>
              <a:gs pos="100000">
                <a:srgbClr val="CE3B37"/>
              </a:gs>
            </a:gsLst>
            <a:lin ang="16200000"/>
          </a:gradFill>
          <a:ln>
            <a:solidFill>
              <a:srgbClr val="BE4B4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b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通过泛型编写自己的Adapter基类</a:t>
            </a:r>
          </a:p>
        </p:txBody>
      </p:sp>
      <p:sp>
        <p:nvSpPr>
          <p:cNvPr id="14" name="Shape 124"/>
          <p:cNvSpPr/>
          <p:nvPr/>
        </p:nvSpPr>
        <p:spPr>
          <a:xfrm>
            <a:off x="428597" y="1214422"/>
            <a:ext cx="3071833" cy="571504"/>
          </a:xfrm>
          <a:prstGeom prst="roundRect">
            <a:avLst/>
          </a:prstGeom>
          <a:gradFill>
            <a:gsLst>
              <a:gs pos="0">
                <a:srgbClr val="9A2F2C"/>
              </a:gs>
              <a:gs pos="80000">
                <a:srgbClr val="CA3E3A"/>
              </a:gs>
              <a:gs pos="100000">
                <a:srgbClr val="CE3B37"/>
              </a:gs>
            </a:gsLst>
            <a:lin ang="16200000"/>
          </a:gradFill>
          <a:ln>
            <a:solidFill>
              <a:srgbClr val="BE4B4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noAutofit/>
          </a:bodyPr>
          <a:lstStyle/>
          <a:p>
            <a:pPr algn="ctr" rtl="0"/>
            <a:r>
              <a:rPr lang="zh-CN" altLang="en-US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公用方法都放在</a:t>
            </a:r>
            <a:r>
              <a:rPr lang="en-US" altLang="zh-CN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Base</a:t>
            </a:r>
            <a:r>
              <a:rPr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基类</a:t>
            </a:r>
            <a:endParaRPr b="1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image8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42844" y="857232"/>
            <a:ext cx="3960442" cy="4471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9.ti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427829" y="864623"/>
            <a:ext cx="4644009" cy="2232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1993</Words>
  <Application>Microsoft Office PowerPoint</Application>
  <PresentationFormat>全屏显示(4:3)</PresentationFormat>
  <Paragraphs>295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Default</vt:lpstr>
      <vt:lpstr>如何编写规范高效稳定的代码？</vt:lpstr>
      <vt:lpstr>什么是规范高效稳定的代码？</vt:lpstr>
      <vt:lpstr>如何让代码清晰易懂？</vt:lpstr>
      <vt:lpstr>代码风格</vt:lpstr>
      <vt:lpstr>幻灯片 5</vt:lpstr>
      <vt:lpstr>抽取算法代码</vt:lpstr>
      <vt:lpstr>抽取工具代码</vt:lpstr>
      <vt:lpstr>善于抽象</vt:lpstr>
      <vt:lpstr>幻灯片 9</vt:lpstr>
      <vt:lpstr>对代码层次要有感觉</vt:lpstr>
      <vt:lpstr>内存安全</vt:lpstr>
      <vt:lpstr>为什么会有内存泄露？</vt:lpstr>
      <vt:lpstr>运行时数据区</vt:lpstr>
      <vt:lpstr>字符串拼接</vt:lpstr>
      <vt:lpstr>对象实例还活着吗？</vt:lpstr>
      <vt:lpstr>幻灯片 16</vt:lpstr>
      <vt:lpstr>垃圾回收</vt:lpstr>
      <vt:lpstr>幻灯片 18</vt:lpstr>
      <vt:lpstr>垃圾收集器（MS）</vt:lpstr>
      <vt:lpstr>GC Log</vt:lpstr>
      <vt:lpstr>怎样避免内存泄露？</vt:lpstr>
      <vt:lpstr>怎样避免内存泄露？</vt:lpstr>
      <vt:lpstr>幻灯片 23</vt:lpstr>
      <vt:lpstr>线程安全</vt:lpstr>
      <vt:lpstr>Java内存模型（JMM）</vt:lpstr>
      <vt:lpstr>Java内存模型（JMM）</vt:lpstr>
      <vt:lpstr>Volatile &amp; Synchronized</vt:lpstr>
      <vt:lpstr>单例</vt:lpstr>
      <vt:lpstr>单例</vt:lpstr>
      <vt:lpstr>幻灯片 30</vt:lpstr>
      <vt:lpstr>观察者</vt:lpstr>
      <vt:lpstr>幻灯片 32</vt:lpstr>
      <vt:lpstr>Java.util.concurrent</vt:lpstr>
      <vt:lpstr>怎样解决线程安全？</vt:lpstr>
      <vt:lpstr>幻灯片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Android开发面面观</dc:title>
  <cp:lastModifiedBy>Windows 用户</cp:lastModifiedBy>
  <cp:revision>735</cp:revision>
  <dcterms:modified xsi:type="dcterms:W3CDTF">2015-10-27T02:44:21Z</dcterms:modified>
</cp:coreProperties>
</file>